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1"/>
  </p:notes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Helvetica World Bold" charset="1" panose="020B0800040000020004"/>
      <p:regular r:id="rId14"/>
    </p:embeddedFont>
    <p:embeddedFont>
      <p:font typeface="Helvetica World" charset="1" panose="020B05000400000200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notesMasters/notesMaster1.xml" Type="http://schemas.openxmlformats.org/officeDocument/2006/relationships/notesMaster"/><Relationship Id="rId12" Target="theme/theme2.xml" Type="http://schemas.openxmlformats.org/officeDocument/2006/relationships/theme"/><Relationship Id="rId13" Target="notesSlides/notesSlide1.xml" Type="http://schemas.openxmlformats.org/officeDocument/2006/relationships/notes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notesSlides/notesSlide2.xml" Type="http://schemas.openxmlformats.org/officeDocument/2006/relationships/notesSlide"/><Relationship Id="rId17" Target="notesSlides/notesSlide3.xml" Type="http://schemas.openxmlformats.org/officeDocument/2006/relationships/notesSlide"/><Relationship Id="rId18" Target="notesSlides/notesSlide4.xml" Type="http://schemas.openxmlformats.org/officeDocument/2006/relationships/notesSlide"/><Relationship Id="rId19" Target="notesSlides/notesSlide5.xml" Type="http://schemas.openxmlformats.org/officeDocument/2006/relationships/notes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5" id="5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087100" y="0"/>
            <a:ext cx="7200900" cy="10287000"/>
            <a:chOff x="0" y="0"/>
            <a:chExt cx="96012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601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6012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34369" y="1503659"/>
            <a:ext cx="9357420" cy="1957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3"/>
              </a:lnSpc>
            </a:pPr>
            <a:r>
              <a:rPr lang="en-US" sz="5600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SMART AGRICULTURE SUPPLY CHAIN TRACKER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6290" y="4393704"/>
            <a:ext cx="9357420" cy="46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3"/>
              </a:lnSpc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PL/SQL Oracle Database Solution KENYA FOCUS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6290" y="5190207"/>
            <a:ext cx="8953579" cy="451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5"/>
              </a:lnSpc>
            </a:pPr>
            <a:r>
              <a:rPr lang="en-US" sz="25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Fatime Dadi Wardougou 25858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6290" y="5948362"/>
            <a:ext cx="9357420" cy="45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4"/>
              </a:lnSpc>
            </a:pPr>
            <a:r>
              <a:rPr lang="en-US" sz="25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Database Development with PL/SQL (INSY 8311)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6290" y="6725691"/>
            <a:ext cx="9357420" cy="46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3"/>
              </a:lnSpc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Adventist University of Central Africa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34369" y="9182100"/>
            <a:ext cx="9357420" cy="45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4"/>
              </a:lnSpc>
            </a:pPr>
            <a:r>
              <a:rPr lang="en-US" sz="25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November 17, 2025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216211" y="1002569"/>
            <a:ext cx="11366209" cy="1909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b="true" sz="5500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REAL PROBLEM: KENYA'S AGRICULTURAL CHALLENGES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6290" y="4245322"/>
            <a:ext cx="6403812" cy="505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949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CONCRETE KENYA EXAMPLE: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6290" y="4983225"/>
            <a:ext cx="7746504" cy="952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3997" indent="-196999" lvl="1">
              <a:lnSpc>
                <a:spcPts val="3883"/>
              </a:lnSpc>
              <a:buFont typeface="Arial"/>
              <a:buChar char="•"/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Maize farmer in Trans Nzoia produces 125,391 tons annually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6290" y="6097794"/>
            <a:ext cx="7746504" cy="952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3997" indent="-196999" lvl="1">
              <a:lnSpc>
                <a:spcPts val="3883"/>
              </a:lnSpc>
              <a:buFont typeface="Arial"/>
              <a:buChar char="•"/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Transportation delays to Nairobi markets cause 20% spoilage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6290" y="7212362"/>
            <a:ext cx="7746504" cy="952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3997" indent="-196999" lvl="1">
              <a:lnSpc>
                <a:spcPts val="3883"/>
              </a:lnSpc>
              <a:buFont typeface="Arial"/>
              <a:buChar char="•"/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Price fluctuations between counties cost farmers 30% potential income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6290" y="8331679"/>
            <a:ext cx="7746504" cy="46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3997" indent="-196999" lvl="1">
              <a:lnSpc>
                <a:spcPts val="3883"/>
              </a:lnSpc>
              <a:buFont typeface="Arial"/>
              <a:buChar char="•"/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Inefficient routes waste 25% in fuel costs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14731" y="4245322"/>
            <a:ext cx="6922798" cy="505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949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KENYA-SPECIFIC DATA: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14731" y="4924871"/>
            <a:ext cx="7746504" cy="952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3997" indent="-196999" lvl="1">
              <a:lnSpc>
                <a:spcPts val="3883"/>
              </a:lnSpc>
              <a:buFont typeface="Arial"/>
              <a:buChar char="•"/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6.3 million households engaged in farming (KNBS 2023)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14731" y="6097794"/>
            <a:ext cx="7746504" cy="46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3997" indent="-196999" lvl="1">
              <a:lnSpc>
                <a:spcPts val="3883"/>
              </a:lnSpc>
              <a:buFont typeface="Arial"/>
              <a:buChar char="•"/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Post-harvest losses: 20-40% for perishable crops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05206" y="7212362"/>
            <a:ext cx="7746504" cy="46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3997" indent="-196999" lvl="1">
              <a:lnSpc>
                <a:spcPts val="3883"/>
              </a:lnSpc>
              <a:buFont typeface="Arial"/>
              <a:buChar char="•"/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Supply chain inefficiencies cost billions annually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14731" y="8331679"/>
            <a:ext cx="7746504" cy="952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3"/>
              </a:lnSpc>
            </a:pPr>
            <a:r>
              <a:rPr lang="en-US" sz="26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Reference: Kenya National Bureau of Statistics - Agricultural Survey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40407" y="464939"/>
            <a:ext cx="16937086" cy="631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1"/>
              </a:lnSpc>
            </a:pPr>
            <a:r>
              <a:rPr lang="en-US" sz="3574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CASE STUDY: MAIZE TRANSPORT FROM TRANS NZOIA TO NAIROBI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40407" y="1476226"/>
            <a:ext cx="5677852" cy="483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87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PROBLEM SCENARIO: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40407" y="1954830"/>
            <a:ext cx="8280499" cy="40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7440" indent="-168720" lvl="1">
              <a:lnSpc>
                <a:spcPts val="3307"/>
              </a:lnSpc>
              <a:buFont typeface="Arial"/>
              <a:buChar char="•"/>
            </a:pPr>
            <a:r>
              <a:rPr lang="en-US" sz="223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Trans Nzoia produces 125,391 tons of maize annually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0407" y="2399952"/>
            <a:ext cx="8736211" cy="40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7440" indent="-168720" lvl="1">
              <a:lnSpc>
                <a:spcPts val="3307"/>
              </a:lnSpc>
              <a:buFont typeface="Arial"/>
              <a:buChar char="•"/>
            </a:pPr>
            <a:r>
              <a:rPr lang="en-US" sz="223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Truck breakdowns on Eldoret-Nairobi highway cause 2-day delays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40407" y="2853964"/>
            <a:ext cx="8280499" cy="40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7440" indent="-168720" lvl="1">
              <a:lnSpc>
                <a:spcPts val="3307"/>
              </a:lnSpc>
              <a:buFont typeface="Arial"/>
              <a:buChar char="•"/>
            </a:pPr>
            <a:r>
              <a:rPr lang="en-US" sz="223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Moisture exposure reduces quality and market price by 40%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0407" y="3282355"/>
            <a:ext cx="8280499" cy="40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7440" indent="-168720" lvl="1">
              <a:lnSpc>
                <a:spcPts val="3307"/>
              </a:lnSpc>
              <a:buFont typeface="Arial"/>
              <a:buChar char="•"/>
            </a:pPr>
            <a:r>
              <a:rPr lang="en-US" sz="223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Farmers receive only 60% of potential revenue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76619" y="1248633"/>
            <a:ext cx="6314184" cy="483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87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WITH OUR SYSTEM: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76619" y="1954830"/>
            <a:ext cx="8280499" cy="40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7440" indent="-168720" lvl="1">
              <a:lnSpc>
                <a:spcPts val="3307"/>
              </a:lnSpc>
              <a:buFont typeface="Arial"/>
              <a:buChar char="•"/>
            </a:pPr>
            <a:r>
              <a:rPr lang="en-US" sz="223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Real-time route optimization via Eldoret-Nakuru alternative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76619" y="2399952"/>
            <a:ext cx="8280499" cy="40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7440" indent="-168720" lvl="1">
              <a:lnSpc>
                <a:spcPts val="3307"/>
              </a:lnSpc>
              <a:buFont typeface="Arial"/>
              <a:buChar char="•"/>
            </a:pPr>
            <a:r>
              <a:rPr lang="en-US" sz="223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Moisture sensors trigger immediate protective measures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76619" y="2853964"/>
            <a:ext cx="8280499" cy="40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7440" indent="-168720" lvl="1">
              <a:lnSpc>
                <a:spcPts val="3307"/>
              </a:lnSpc>
              <a:buFont typeface="Arial"/>
              <a:buChar char="•"/>
            </a:pPr>
            <a:r>
              <a:rPr lang="en-US" sz="223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Market price alerts suggest optimal selling times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76619" y="3319561"/>
            <a:ext cx="8280499" cy="40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7440" indent="-168720" lvl="1">
              <a:lnSpc>
                <a:spcPts val="3307"/>
              </a:lnSpc>
              <a:buFont typeface="Arial"/>
              <a:buChar char="•"/>
            </a:pPr>
            <a:r>
              <a:rPr lang="en-US" sz="223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Estimated outcome: 85% value preservation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710505" y="3519041"/>
            <a:ext cx="16866989" cy="7273529"/>
            <a:chOff x="0" y="0"/>
            <a:chExt cx="22489318" cy="9698038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22489288" cy="9698101"/>
            </a:xfrm>
            <a:custGeom>
              <a:avLst/>
              <a:gdLst/>
              <a:ahLst/>
              <a:cxnLst/>
              <a:rect r="r" b="b" t="t" l="l"/>
              <a:pathLst>
                <a:path h="9698101" w="22489288">
                  <a:moveTo>
                    <a:pt x="0" y="0"/>
                  </a:moveTo>
                  <a:lnTo>
                    <a:pt x="22489288" y="0"/>
                  </a:lnTo>
                  <a:lnTo>
                    <a:pt x="22489288" y="9698101"/>
                  </a:lnTo>
                  <a:lnTo>
                    <a:pt x="0" y="9698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9" r="0" b="-18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845385" y="9386563"/>
            <a:ext cx="3644306" cy="545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306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Market Delivery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45385" y="7702859"/>
            <a:ext cx="3644306" cy="545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306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Transportation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845385" y="6036161"/>
            <a:ext cx="3644306" cy="545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306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Loading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45385" y="4352457"/>
            <a:ext cx="3644306" cy="545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306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Harvesting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0" y="0"/>
            <a:ext cx="18288000" cy="3566071"/>
            <a:chOff x="0" y="0"/>
            <a:chExt cx="24384000" cy="4754762"/>
          </a:xfrm>
        </p:grpSpPr>
        <p:sp>
          <p:nvSpPr>
            <p:cNvPr name="Freeform 5" id="5" descr="preencoded.png"/>
            <p:cNvSpPr/>
            <p:nvPr/>
          </p:nvSpPr>
          <p:spPr>
            <a:xfrm flipH="false" flipV="false" rot="0">
              <a:off x="0" y="0"/>
              <a:ext cx="24384000" cy="4754753"/>
            </a:xfrm>
            <a:custGeom>
              <a:avLst/>
              <a:gdLst/>
              <a:ahLst/>
              <a:cxnLst/>
              <a:rect r="r" b="b" t="t" l="l"/>
              <a:pathLst>
                <a:path h="4754753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754753"/>
                  </a:lnTo>
                  <a:lnTo>
                    <a:pt x="0" y="4754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2" t="0" r="-52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50862" y="4512766"/>
            <a:ext cx="14410537" cy="892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62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WHO BENEFITS IN KENYA?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0863" y="6019502"/>
            <a:ext cx="5280937" cy="510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999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PRIMARY USERS: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0863" y="6851210"/>
            <a:ext cx="7861697" cy="41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5558" indent="-167779" lvl="1">
              <a:lnSpc>
                <a:spcPts val="3337"/>
              </a:lnSpc>
              <a:buFont typeface="Arial"/>
              <a:buChar char="•"/>
            </a:pPr>
            <a:r>
              <a:rPr lang="en-US" sz="2225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Smallholder Farmers (from data: 6.3 million households)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0862" y="7452230"/>
            <a:ext cx="7861697" cy="41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5558" indent="-167779" lvl="1">
              <a:lnSpc>
                <a:spcPts val="3337"/>
              </a:lnSpc>
              <a:buFont typeface="Arial"/>
              <a:buChar char="•"/>
            </a:pPr>
            <a:r>
              <a:rPr lang="en-US" sz="2225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Transport Companies (serving 47 counties)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0862" y="8053251"/>
            <a:ext cx="8313087" cy="41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5558" indent="-167779" lvl="1">
              <a:lnSpc>
                <a:spcPts val="3337"/>
              </a:lnSpc>
              <a:buFont typeface="Arial"/>
              <a:buChar char="•"/>
            </a:pPr>
            <a:r>
              <a:rPr lang="en-US" sz="2225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Agricultural Cooperatives (e.g., maize, coffee, tea cooperatives)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0862" y="8680619"/>
            <a:ext cx="7861697" cy="41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5558" indent="-167779" lvl="1">
              <a:lnSpc>
                <a:spcPts val="3337"/>
              </a:lnSpc>
              <a:buFont typeface="Arial"/>
              <a:buChar char="•"/>
            </a:pPr>
            <a:r>
              <a:rPr lang="en-US" sz="2225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County Government Officials (agriculture departments)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84965" y="6019502"/>
            <a:ext cx="7077981" cy="510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999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IMPACT MEASUREMENT: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84965" y="6860735"/>
            <a:ext cx="7861698" cy="41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5558" indent="-167779" lvl="1">
              <a:lnSpc>
                <a:spcPts val="3337"/>
              </a:lnSpc>
              <a:buFont typeface="Arial"/>
              <a:buChar char="•"/>
            </a:pPr>
            <a:r>
              <a:rPr lang="en-US" sz="2225">
                <a:solidFill>
                  <a:srgbClr val="100F0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Reduced spoilage: </a:t>
            </a:r>
            <a:r>
              <a:rPr lang="en-US" sz="2225">
                <a:solidFill>
                  <a:srgbClr val="00674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30% → 12% target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84965" y="7504142"/>
            <a:ext cx="7861698" cy="41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5558" indent="-167779" lvl="1">
              <a:lnSpc>
                <a:spcPts val="3337"/>
              </a:lnSpc>
              <a:buFont typeface="Arial"/>
              <a:buChar char="•"/>
            </a:pPr>
            <a:r>
              <a:rPr lang="en-US" sz="2225">
                <a:solidFill>
                  <a:srgbClr val="100F0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Increased farmer income: </a:t>
            </a:r>
            <a:r>
              <a:rPr lang="en-US" sz="2225">
                <a:solidFill>
                  <a:srgbClr val="00674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20-35% improvement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84965" y="8220411"/>
            <a:ext cx="7861698" cy="41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5558" indent="-167779" lvl="1">
              <a:lnSpc>
                <a:spcPts val="3337"/>
              </a:lnSpc>
              <a:buFont typeface="Arial"/>
              <a:buChar char="•"/>
            </a:pPr>
            <a:r>
              <a:rPr lang="en-US" sz="2225">
                <a:solidFill>
                  <a:srgbClr val="100F0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Transportation efficiency: </a:t>
            </a:r>
            <a:r>
              <a:rPr lang="en-US" sz="2225">
                <a:solidFill>
                  <a:srgbClr val="00674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25% fuel savings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84965" y="8877633"/>
            <a:ext cx="7861698" cy="41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5558" indent="-167779" lvl="1">
              <a:lnSpc>
                <a:spcPts val="3337"/>
              </a:lnSpc>
              <a:buFont typeface="Arial"/>
              <a:buChar char="•"/>
            </a:pPr>
            <a:r>
              <a:rPr lang="en-US" sz="2225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Better price realization across counties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5" id="5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087100" y="0"/>
            <a:ext cx="7200900" cy="10287000"/>
            <a:chOff x="0" y="0"/>
            <a:chExt cx="96012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601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6012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20936" y="1423244"/>
            <a:ext cx="9788128" cy="1506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7"/>
              </a:lnSpc>
            </a:pPr>
            <a:r>
              <a:rPr lang="en-US" sz="4375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BUSINESS INTELLIGENCE - KENYA FOCUS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20936" y="3415456"/>
            <a:ext cx="2881907" cy="818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3"/>
              </a:lnSpc>
            </a:pPr>
            <a:r>
              <a:rPr lang="en-US" sz="2387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PREDICTIVE ANALYTICS: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0936" y="4290864"/>
            <a:ext cx="2881907" cy="144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"Maize prices in Nairobi will peak next week - recommend holding shipment"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936" y="6134844"/>
            <a:ext cx="2881907" cy="108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"Alternative route via Thika saves 3 hours during rainy season"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936" y="7705561"/>
            <a:ext cx="2881907" cy="144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"Tomato oversupply predicted in Kiambu - divert to undersupplied markets"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284464" y="3424981"/>
            <a:ext cx="3005286" cy="414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6"/>
              </a:lnSpc>
            </a:pPr>
            <a:r>
              <a:rPr lang="en-US" sz="2487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DASHBOARD KPIs: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284464" y="3941861"/>
            <a:ext cx="2880866" cy="723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County-level production vs market demand gaps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284464" y="5079355"/>
            <a:ext cx="2880866" cy="108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Real-time price differentials between counties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284464" y="6297660"/>
            <a:ext cx="2880866" cy="108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Transportation efficiency scores per route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346674" y="7439766"/>
            <a:ext cx="2880866" cy="723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Spoilage risk alerts by crop type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746950" y="3415456"/>
            <a:ext cx="2880866" cy="818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3"/>
              </a:lnSpc>
            </a:pPr>
            <a:r>
              <a:rPr lang="en-US" sz="2387" b="true">
                <a:solidFill>
                  <a:srgbClr val="006747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DATA-DRIVEN DECISIONS: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746950" y="4413052"/>
            <a:ext cx="2880866" cy="108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Farmers: Optimal selling time based on county price patterns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808565" y="5583733"/>
            <a:ext cx="2880866" cy="108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Transporters: Most efficient inter-county routes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808565" y="6754420"/>
            <a:ext cx="2880866" cy="108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8429" indent="-144214" lvl="1">
              <a:lnSpc>
                <a:spcPts val="2901"/>
              </a:lnSpc>
              <a:buFont typeface="Arial"/>
              <a:buChar char="•"/>
            </a:pPr>
            <a:r>
              <a:rPr lang="en-US" sz="1912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County Governments: Strategic storage facility placement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DAG442Ghw1k</dc:identifier>
  <dcterms:modified xsi:type="dcterms:W3CDTF">2011-08-01T06:04:30Z</dcterms:modified>
  <cp:revision>1</cp:revision>
  <dc:title>SMART-AGRICULTURE-SUPPLY-CHAIN-TRACKER (2).pptx</dc:title>
</cp:coreProperties>
</file>

<file path=docProps/thumbnail.jpeg>
</file>